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75" r:id="rId10"/>
    <p:sldId id="265" r:id="rId11"/>
    <p:sldId id="267" r:id="rId12"/>
    <p:sldId id="268" r:id="rId13"/>
    <p:sldId id="269" r:id="rId14"/>
    <p:sldId id="262" r:id="rId15"/>
    <p:sldId id="263" r:id="rId16"/>
    <p:sldId id="270" r:id="rId17"/>
    <p:sldId id="271" r:id="rId18"/>
    <p:sldId id="273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主题样式 2 - 个性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个性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74" autoAdjust="0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outlineViewPr>
    <p:cViewPr>
      <p:scale>
        <a:sx n="33" d="100"/>
        <a:sy n="33" d="100"/>
      </p:scale>
      <p:origin x="0" y="-6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tianpengfei/Library/Developer/Shared/Documentation/DocSets/com.apple.adc.documentation.iOS.docset/Contents/Resources/Documents/documentation/SceneKit/Reference/SCNScene_Class/index.html#//apple_ref/occ/cl/SCNScene" TargetMode="External"/><Relationship Id="rId4" Type="http://schemas.openxmlformats.org/officeDocument/2006/relationships/hyperlink" Target="file:///Users/tianpengfei/Library/Developer/Shared/Documentation/DocSets/com.apple.adc.documentation.iOS.docset/Contents/Resources/Documents/documentation/SceneKit/Reference/SCNNode_Class/index.html#//apple_ref/occ/cl/SCNNode" TargetMode="External"/><Relationship Id="rId5" Type="http://schemas.openxmlformats.org/officeDocument/2006/relationships/hyperlink" Target="file:///Users/tianpengfei/Library/Developer/Shared/Documentation/DocSets/com.apple.adc.documentation.iOS.docset/Contents/Resources/Documents/documentation/SceneKit/Reference/SCNGeometry_Class/index.html#//apple_ref/occ/cl/SCNGeometry" TargetMode="External"/><Relationship Id="rId6" Type="http://schemas.openxmlformats.org/officeDocument/2006/relationships/hyperlink" Target="file:///Users/tianpengfei/Library/Developer/Shared/Documentation/DocSets/com.apple.adc.documentation.iOS.docset/Contents/Resources/Documents/documentation/SceneKit/Reference/SCNMaterial_Class/index.html#//apple_ref/occ/cl/SCNMaterial" TargetMode="External"/><Relationship Id="rId7" Type="http://schemas.openxmlformats.org/officeDocument/2006/relationships/hyperlink" Target="file:///Users/tianpengfei/Library/Developer/Shared/Documentation/DocSets/com.apple.adc.documentation.iOS.docset/Contents/Resources/Documents/documentation/SceneKit/Reference/SCNLight_Class/index.html#//apple_ref/occ/cl/SCNLight" TargetMode="External"/><Relationship Id="rId8" Type="http://schemas.openxmlformats.org/officeDocument/2006/relationships/hyperlink" Target="file:///Users/tianpengfei/Library/Developer/Shared/Documentation/DocSets/com.apple.adc.documentation.iOS.docset/Contents/Resources/Documents/documentation/SceneKit/Reference/SCNCamera_Class/index.html#//apple_ref/occ/cl/SCNCamera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/Users/tianpengfei/Library/Developer/Shared/Documentation/DocSets/com.apple.adc.documentation.iOS.docset/Contents/Resources/Documents/documentation/SceneKit/Reference/SCNView_Class/index.html#//apple_ref/occ/cl/SCNView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9667" y="940188"/>
            <a:ext cx="6801367" cy="2262781"/>
          </a:xfrm>
        </p:spPr>
        <p:txBody>
          <a:bodyPr/>
          <a:lstStyle/>
          <a:p>
            <a:r>
              <a:rPr kumimoji="1" lang="en-US" altLang="zh-CN" dirty="0" err="1" smtClean="0"/>
              <a:t>SceneKit</a:t>
            </a:r>
            <a:r>
              <a:rPr kumimoji="1" lang="zh-CN" altLang="en-US" dirty="0" smtClean="0"/>
              <a:t> 介绍与使用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87163" y="4089011"/>
            <a:ext cx="7366445" cy="1126283"/>
          </a:xfrm>
        </p:spPr>
        <p:txBody>
          <a:bodyPr/>
          <a:lstStyle/>
          <a:p>
            <a:pPr algn="r"/>
            <a:r>
              <a:rPr kumimoji="1" lang="zh-CN" altLang="en-US" dirty="0" smtClean="0"/>
              <a:t>檀邹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45" y="1451117"/>
            <a:ext cx="4089400" cy="21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SCNMaterial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11" y="1905000"/>
            <a:ext cx="288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035" y="1905000"/>
            <a:ext cx="2880000" cy="28800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47" y="1905000"/>
            <a:ext cx="2880000" cy="28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64805" y="5002796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Diffuse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21213" y="498828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Ambient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66718" y="498828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Normal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93264" y="557541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Specular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Reflective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Emission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Multiply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Transparent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805" y="6201634"/>
            <a:ext cx="7950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粒子系统和碰撞检测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1011" y="1728626"/>
            <a:ext cx="9753600" cy="119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1489" y="624110"/>
            <a:ext cx="1206124" cy="1176435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5298"/>
              </p:ext>
            </p:extLst>
          </p:nvPr>
        </p:nvGraphicFramePr>
        <p:xfrm>
          <a:off x="2316190" y="3245822"/>
          <a:ext cx="7948361" cy="312415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74254"/>
                <a:gridCol w="5174107"/>
              </a:tblGrid>
              <a:tr h="5687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碰撞类型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801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动态的物体，受力的影响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801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静态的物体，不受力的影响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951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Kinemat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直接移动，旋转它，在空间变换中，会对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的物体产生力的影响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88370" y="1061796"/>
            <a:ext cx="106205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400" dirty="0" smtClean="0"/>
              <a:t>设置碰撞对象的</a:t>
            </a:r>
            <a:r>
              <a:rPr kumimoji="1" lang="en-US" altLang="zh-CN" sz="2400" dirty="0" err="1" smtClean="0"/>
              <a:t>categoryBitMask</a:t>
            </a:r>
            <a:r>
              <a:rPr kumimoji="1" lang="zh-CN" altLang="en-US" sz="2400" dirty="0" smtClean="0"/>
              <a:t>，标记各自的身份。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kumimoji="1"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400" dirty="0" smtClean="0"/>
              <a:t>设置碰撞对象的</a:t>
            </a:r>
            <a:r>
              <a:rPr kumimoji="1" lang="en-US" altLang="zh-CN" sz="2400" dirty="0" err="1" smtClean="0"/>
              <a:t>collisionBitMask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err="1" smtClean="0"/>
              <a:t>contactTestBitMask</a:t>
            </a:r>
            <a:r>
              <a:rPr kumimoji="1" lang="zh-CN" altLang="en-US" sz="2400" dirty="0" smtClean="0"/>
              <a:t>，</a:t>
            </a:r>
            <a:r>
              <a:rPr lang="zh-CN" altLang="en-US" sz="2400" dirty="0"/>
              <a:t>告诉物理</a:t>
            </a:r>
            <a:r>
              <a:rPr lang="zh-CN" altLang="en-US" sz="2400" dirty="0" smtClean="0"/>
              <a:t>引擎当椅子和墙</a:t>
            </a:r>
            <a:r>
              <a:rPr lang="zh-CN" altLang="en-US" sz="2400" dirty="0"/>
              <a:t>发生</a:t>
            </a:r>
            <a:r>
              <a:rPr lang="zh-CN" altLang="en-US" sz="2400" dirty="0" smtClean="0"/>
              <a:t>碰撞发出通知。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lang="zh-CN" altLang="en-US" sz="2400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/>
              <a:t>实现 </a:t>
            </a:r>
            <a:r>
              <a:rPr lang="en-US" altLang="zh-CN" sz="2400" dirty="0" err="1"/>
              <a:t>SCNPhysicsContactDelegate</a:t>
            </a:r>
            <a:r>
              <a:rPr lang="en-US" altLang="zh-CN" sz="2400" dirty="0"/>
              <a:t> </a:t>
            </a:r>
            <a:r>
              <a:rPr lang="zh-CN" altLang="en-US" sz="2400" dirty="0"/>
              <a:t>的代理</a:t>
            </a:r>
            <a:r>
              <a:rPr lang="zh-CN" altLang="en-US" sz="2400" dirty="0" smtClean="0"/>
              <a:t>方法。</a:t>
            </a:r>
            <a:endParaRPr kumimoji="1"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碰撞检测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74911" y="2019520"/>
            <a:ext cx="103297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chairNode.physicsBody.categoryBitMask</a:t>
            </a:r>
            <a:r>
              <a:rPr lang="en-US" altLang="zh-CN" dirty="0" smtClean="0"/>
              <a:t> </a:t>
            </a:r>
            <a:r>
              <a:rPr lang="zh-CN" altLang="en-US" dirty="0" smtClean="0"/>
              <a:t>  </a:t>
            </a:r>
            <a:r>
              <a:rPr lang="en-US" altLang="zh-CN" dirty="0" smtClean="0"/>
              <a:t>=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CollisionDetectionMaskChair</a:t>
            </a:r>
            <a:r>
              <a:rPr lang="en-US" altLang="zh-CN" dirty="0"/>
              <a:t>; </a:t>
            </a:r>
            <a:r>
              <a:rPr lang="en-US" altLang="zh-CN" dirty="0" err="1" smtClean="0"/>
              <a:t>wallNode.physicsBody.categoryBitMask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=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CollisionDetectionMaskWall</a:t>
            </a:r>
            <a:r>
              <a:rPr lang="en-US" altLang="zh-CN" dirty="0"/>
              <a:t>;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92820" y="4834140"/>
            <a:ext cx="10905892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chairNode.physicsBody.collisionBitMask</a:t>
            </a:r>
            <a:r>
              <a:rPr lang="zh-CN" altLang="en-US" dirty="0" smtClean="0">
                <a:solidFill>
                  <a:srgbClr val="444444"/>
                </a:solidFill>
                <a:latin typeface="Source Code Pro" charset="0"/>
              </a:rPr>
              <a:t> 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=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333333"/>
                </a:solidFill>
                <a:latin typeface="Source Code Pro" charset="0"/>
              </a:rPr>
              <a:t>CollisionDetectionMaskDesk|CollisionDetectionMaskWall</a:t>
            </a:r>
            <a:r>
              <a:rPr lang="en-US" altLang="zh-CN" dirty="0" smtClean="0">
                <a:solidFill>
                  <a:srgbClr val="880000"/>
                </a:solidFill>
                <a:latin typeface="Source Code Pro" charset="0"/>
              </a:rPr>
              <a:t>;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chairNode.physicsBody.contactTestBitMask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 smtClean="0">
                <a:solidFill>
                  <a:srgbClr val="333333"/>
                </a:solidFill>
                <a:latin typeface="Source Code Pro" charset="0"/>
              </a:rPr>
              <a:t>CollisionDetectionMaskDesk|CollisionDetectionMaskWall</a:t>
            </a:r>
            <a:r>
              <a:rPr lang="en-US" altLang="zh-CN" dirty="0" smtClean="0">
                <a:solidFill>
                  <a:srgbClr val="880000"/>
                </a:solidFill>
                <a:latin typeface="Source Code Pro" charset="0"/>
              </a:rPr>
              <a:t>;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74911" y="4073289"/>
            <a:ext cx="1041433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wallNode.physicsBody.collisionBitMask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  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>
                <a:solidFill>
                  <a:srgbClr val="333333"/>
                </a:solidFill>
                <a:latin typeface="Source Code Pro" charset="0"/>
              </a:rPr>
              <a:t>CollisionDetectionMaskChair</a:t>
            </a:r>
            <a:r>
              <a:rPr lang="en-US" altLang="zh-CN" dirty="0">
                <a:solidFill>
                  <a:srgbClr val="880000"/>
                </a:solidFill>
                <a:latin typeface="Source Code Pro" charset="0"/>
              </a:rPr>
              <a:t>;</a:t>
            </a:r>
            <a:r>
              <a:rPr lang="en-US" altLang="zh-CN" dirty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dirty="0" err="1" smtClean="0">
                <a:solidFill>
                  <a:srgbClr val="444444"/>
                </a:solidFill>
                <a:latin typeface="Source Code Pro" charset="0"/>
              </a:rPr>
              <a:t>wallNode.physicsBody.contactTestBitMask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ource Code Pro" charset="0"/>
              </a:rPr>
              <a:t>   </a:t>
            </a:r>
            <a:r>
              <a:rPr lang="en-US" altLang="zh-CN" dirty="0" smtClean="0">
                <a:solidFill>
                  <a:srgbClr val="333333"/>
                </a:solidFill>
                <a:latin typeface="Source Code Pro" charset="0"/>
              </a:rPr>
              <a:t>= </a:t>
            </a:r>
            <a:r>
              <a:rPr lang="en-US" altLang="zh-CN" dirty="0" err="1">
                <a:solidFill>
                  <a:srgbClr val="333333"/>
                </a:solidFill>
                <a:latin typeface="Source Code Pro" charset="0"/>
              </a:rPr>
              <a:t>CollisionDetectionMaskChair</a:t>
            </a:r>
            <a:r>
              <a:rPr lang="en-US" altLang="zh-CN" dirty="0">
                <a:solidFill>
                  <a:srgbClr val="880000"/>
                </a:solidFill>
                <a:latin typeface="Source Code Pro" charset="0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6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碰撞检测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19677" y="1376613"/>
            <a:ext cx="11245943" cy="48474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44444"/>
                </a:solidFill>
                <a:latin typeface="Source Code Pro" charset="0"/>
              </a:rPr>
              <a:t>#pragma mark </a:t>
            </a:r>
            <a:r>
              <a:rPr lang="en-US" altLang="zh-CN" sz="2000" dirty="0" err="1" smtClean="0">
                <a:solidFill>
                  <a:srgbClr val="444444"/>
                </a:solidFill>
                <a:latin typeface="Source Code Pro" charset="0"/>
              </a:rPr>
              <a:t>SCNPhysicsContactDelegate</a:t>
            </a:r>
            <a:endParaRPr lang="zh-CN" altLang="en-US" sz="2000" dirty="0" smtClean="0">
              <a:solidFill>
                <a:srgbClr val="880000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- 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didBeginContact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*)contact{ 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3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- 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didUpdateContact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contact{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err="1" smtClean="0"/>
              <a:t>SCNNode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*</a:t>
            </a:r>
            <a:r>
              <a:rPr lang="en-US" altLang="zh-CN" sz="2000" dirty="0" err="1"/>
              <a:t>nodeA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contact.nodeA</a:t>
            </a:r>
            <a:r>
              <a:rPr lang="en-US" altLang="zh-CN" sz="2000" dirty="0" smtClean="0"/>
              <a:t>;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err="1" smtClean="0"/>
              <a:t>SCNNode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*</a:t>
            </a:r>
            <a:r>
              <a:rPr lang="en-US" altLang="zh-CN" sz="2000" dirty="0" err="1"/>
              <a:t>nodeB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contact.nodeB</a:t>
            </a:r>
            <a:r>
              <a:rPr lang="en-US" altLang="zh-CN" sz="2000" dirty="0"/>
              <a:t>; 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</a:t>
            </a:r>
            <a:r>
              <a:rPr lang="en-US" altLang="zh-CN" sz="2000" dirty="0" smtClean="0"/>
              <a:t>SCNVector3 </a:t>
            </a:r>
            <a:r>
              <a:rPr lang="en-US" altLang="zh-CN" sz="2000" dirty="0" err="1"/>
              <a:t>contactPoint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contact.contactPoint</a:t>
            </a:r>
            <a:r>
              <a:rPr lang="en-US" altLang="zh-CN" sz="2000" dirty="0"/>
              <a:t>; //</a:t>
            </a:r>
            <a:r>
              <a:rPr lang="zh-CN" altLang="en-US" sz="2000" dirty="0"/>
              <a:t>碰撞点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</a:t>
            </a:r>
            <a:r>
              <a:rPr lang="en-US" altLang="zh-CN" sz="2000" dirty="0" smtClean="0"/>
              <a:t>if(</a:t>
            </a:r>
            <a:r>
              <a:rPr lang="en-US" altLang="zh-CN" sz="2000" dirty="0" err="1" smtClean="0"/>
              <a:t>nodeA.physicsBody.categoryBitMask</a:t>
            </a:r>
            <a:r>
              <a:rPr lang="en-US" altLang="zh-CN" sz="2000" dirty="0" smtClean="0"/>
              <a:t> == </a:t>
            </a:r>
            <a:r>
              <a:rPr lang="en-US" altLang="zh-CN" sz="2000" dirty="0" err="1" smtClean="0"/>
              <a:t>CollisionDetectionMaskChair</a:t>
            </a:r>
            <a:r>
              <a:rPr lang="en-US" altLang="zh-CN" sz="2000" dirty="0" smtClean="0"/>
              <a:t>) {}</a:t>
            </a:r>
            <a:endParaRPr lang="zh-CN" altLang="en-US" sz="20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300" dirty="0" smtClean="0">
              <a:solidFill>
                <a:srgbClr val="333333"/>
              </a:solidFill>
              <a:latin typeface="Source Code Pro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- 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(</a:t>
            </a:r>
            <a:r>
              <a:rPr lang="en-US" altLang="zh-CN" sz="2000" dirty="0">
                <a:solidFill>
                  <a:srgbClr val="000088"/>
                </a:solidFill>
                <a:latin typeface="Source Code Pro" charset="0"/>
              </a:rPr>
              <a:t>void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)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SCNPhysicsWorld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*)world 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didEndContact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:(</a:t>
            </a:r>
            <a:r>
              <a:rPr lang="en-US" altLang="zh-CN" sz="2000" dirty="0" err="1">
                <a:solidFill>
                  <a:srgbClr val="333333"/>
                </a:solidFill>
                <a:latin typeface="Source Code Pro" charset="0"/>
              </a:rPr>
              <a:t>SCNPhysicsContact</a:t>
            </a:r>
            <a:r>
              <a:rPr lang="en-US" altLang="zh-CN" sz="2000" dirty="0">
                <a:solidFill>
                  <a:srgbClr val="333333"/>
                </a:solidFill>
                <a:latin typeface="Source Code Pro" charset="0"/>
              </a:rPr>
              <a:t> *)</a:t>
            </a:r>
            <a:r>
              <a:rPr lang="en-US" altLang="zh-CN" sz="2000" dirty="0" smtClean="0">
                <a:solidFill>
                  <a:srgbClr val="333333"/>
                </a:solidFill>
                <a:latin typeface="Source Code Pro" charset="0"/>
              </a:rPr>
              <a:t>contact{}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90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2.SceneKit</a:t>
            </a:r>
            <a:r>
              <a:rPr kumimoji="1" lang="zh-CN" altLang="en-US" dirty="0" smtClean="0"/>
              <a:t> 演练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790" y="1469204"/>
            <a:ext cx="7690871" cy="45000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5127" y="1264555"/>
            <a:ext cx="40480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每帧渲染循环回调：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更新场景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应用动画</a:t>
            </a:r>
            <a:r>
              <a:rPr lang="en-US" altLang="zh-CN" dirty="0"/>
              <a:t>/</a:t>
            </a:r>
            <a:r>
              <a:rPr lang="zh-CN" altLang="en-US" dirty="0"/>
              <a:t>动作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模拟物理效果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应用约束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渲染</a:t>
            </a:r>
          </a:p>
          <a:p>
            <a:pPr>
              <a:lnSpc>
                <a:spcPct val="150000"/>
              </a:lnSpc>
            </a:pP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这些回调在每帧被调用，并用来执行游戏相关的逻辑，如用户输入，</a:t>
            </a:r>
            <a:r>
              <a:rPr lang="en-US" altLang="zh-CN" dirty="0"/>
              <a:t>AI </a:t>
            </a:r>
            <a:r>
              <a:rPr lang="zh-CN" altLang="en-US" dirty="0" smtClean="0"/>
              <a:t>和</a:t>
            </a:r>
            <a:r>
              <a:rPr lang="zh-CN" altLang="en-US" dirty="0"/>
              <a:t>游戏</a:t>
            </a:r>
            <a:r>
              <a:rPr lang="zh-CN" altLang="en-US" dirty="0" smtClean="0"/>
              <a:t>脚本。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星系精简版</a:t>
            </a:r>
            <a:endParaRPr kumimoji="1" lang="zh-CN" altLang="en-US" dirty="0"/>
          </a:p>
        </p:txBody>
      </p:sp>
      <p:pic>
        <p:nvPicPr>
          <p:cNvPr id="3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2027" y="535844"/>
            <a:ext cx="5515810" cy="31012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9335" y="2435054"/>
            <a:ext cx="4633645" cy="331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思路：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地月系统：地球和月球自转，且月球绕着地球公转。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地日系统：太阳自转，地球和月亮绕太阳公转。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/>
              <a:t>宇宙飞船：飞向太阳，并撞击太阳</a:t>
            </a:r>
            <a:r>
              <a:rPr kumimoji="1" lang="zh-CN" altLang="en-US" sz="2000" dirty="0"/>
              <a:t>表面</a:t>
            </a:r>
            <a:r>
              <a:rPr kumimoji="1" lang="zh-CN" altLang="en-US" sz="2000" dirty="0" smtClean="0"/>
              <a:t>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62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地月系统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639" y="1802402"/>
            <a:ext cx="9499600" cy="44450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7366672" y="277808"/>
            <a:ext cx="4331621" cy="2506417"/>
            <a:chOff x="7366672" y="277808"/>
            <a:chExt cx="4331621" cy="2506417"/>
          </a:xfrm>
        </p:grpSpPr>
        <p:sp>
          <p:nvSpPr>
            <p:cNvPr id="11" name="椭圆 10"/>
            <p:cNvSpPr/>
            <p:nvPr/>
          </p:nvSpPr>
          <p:spPr>
            <a:xfrm>
              <a:off x="7366672" y="976807"/>
              <a:ext cx="4331621" cy="1807418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3201" y="277808"/>
              <a:ext cx="2038564" cy="197349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030301"/>
                </a:clrFrom>
                <a:clrTo>
                  <a:srgbClr val="0303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3423" y="1111073"/>
              <a:ext cx="462339" cy="487107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945222" y="5106256"/>
            <a:ext cx="3472666" cy="256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8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地日</a:t>
            </a:r>
            <a:r>
              <a:rPr kumimoji="1" lang="zh-CN" altLang="en-US" dirty="0" smtClean="0"/>
              <a:t>系统和宇宙飞船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043" y="1492250"/>
            <a:ext cx="8957085" cy="1983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5070" y="153153"/>
            <a:ext cx="4326132" cy="2374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777" y="3293438"/>
            <a:ext cx="9488897" cy="34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E3E9FF"/>
              </a:clrFrom>
              <a:clrTo>
                <a:srgbClr val="E3E9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0842" y="279197"/>
            <a:ext cx="2315850" cy="1870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9478" y="471509"/>
            <a:ext cx="8911687" cy="1280890"/>
          </a:xfrm>
        </p:spPr>
        <p:txBody>
          <a:bodyPr/>
          <a:lstStyle/>
          <a:p>
            <a:r>
              <a:rPr kumimoji="1" lang="zh-CN" altLang="en-US" dirty="0" smtClean="0"/>
              <a:t>飞船粒子效果</a:t>
            </a:r>
            <a:r>
              <a:rPr kumimoji="1" lang="zh-CN" altLang="en-US" smtClean="0"/>
              <a:t>和撞击检测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69" y="1669693"/>
            <a:ext cx="9829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撞击太阳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378" y="1439667"/>
            <a:ext cx="7784671" cy="515685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846049" y="5322013"/>
            <a:ext cx="2887039" cy="7808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添加爆炸效果</a:t>
            </a:r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755222" y="4541177"/>
            <a:ext cx="2887039" cy="7808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飞船爆炸消失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9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92924" y="1438382"/>
            <a:ext cx="48542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800" dirty="0" err="1" smtClean="0"/>
              <a:t>SceneKit</a:t>
            </a:r>
            <a:r>
              <a:rPr kumimoji="1" lang="zh-CN" altLang="en-US" sz="4800" dirty="0" smtClean="0"/>
              <a:t> 介绍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4800" dirty="0" err="1" smtClean="0"/>
              <a:t>SceneKit</a:t>
            </a:r>
            <a:r>
              <a:rPr kumimoji="1" lang="zh-CN" altLang="en-US" sz="4800" dirty="0" smtClean="0"/>
              <a:t> 演练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4800" dirty="0" smtClean="0"/>
              <a:t>总结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329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2769" y="1428108"/>
            <a:ext cx="67730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dirty="0" err="1" smtClean="0"/>
              <a:t>SceneKit</a:t>
            </a:r>
            <a:r>
              <a:rPr kumimoji="1" lang="zh-CN" altLang="en-US" sz="2400" dirty="0" smtClean="0"/>
              <a:t> ：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面向对象的</a:t>
            </a:r>
            <a:r>
              <a:rPr kumimoji="1" lang="en-US" altLang="zh-CN" sz="2400" dirty="0" smtClean="0"/>
              <a:t>3D</a:t>
            </a:r>
            <a:r>
              <a:rPr kumimoji="1" lang="zh-CN" altLang="en-US" sz="2400" dirty="0" smtClean="0"/>
              <a:t>引擎，比</a:t>
            </a:r>
            <a:r>
              <a:rPr kumimoji="1" lang="en-US" altLang="zh-CN" sz="2400" dirty="0" err="1" smtClean="0"/>
              <a:t>openGl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es</a:t>
            </a:r>
            <a:r>
              <a:rPr kumimoji="1" lang="zh-CN" altLang="en-US" sz="2400" dirty="0" smtClean="0"/>
              <a:t>易学易用。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最好在真机上调试，模拟器卡顿严重。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在</a:t>
            </a:r>
            <a:r>
              <a:rPr kumimoji="1" lang="en-US" altLang="zh-CN" sz="2400" dirty="0" err="1" smtClean="0"/>
              <a:t>ARKit</a:t>
            </a:r>
            <a:r>
              <a:rPr kumimoji="1" lang="zh-CN" altLang="en-US" sz="2400" dirty="0" smtClean="0"/>
              <a:t>中有所应用。</a:t>
            </a:r>
          </a:p>
        </p:txBody>
      </p:sp>
    </p:spTree>
    <p:extLst>
      <p:ext uri="{BB962C8B-B14F-4D97-AF65-F5344CB8AC3E}">
        <p14:creationId xmlns:p14="http://schemas.microsoft.com/office/powerpoint/2010/main" val="6204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1.SceneKit</a:t>
            </a:r>
            <a:r>
              <a:rPr kumimoji="1" lang="zh-CN" altLang="en-US" dirty="0" smtClean="0"/>
              <a:t> 介绍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41581" y="1772108"/>
            <a:ext cx="91154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基于</a:t>
            </a:r>
            <a:r>
              <a:rPr lang="en-US" altLang="zh-CN" sz="2200" dirty="0" smtClean="0"/>
              <a:t>OpenGL</a:t>
            </a:r>
            <a:r>
              <a:rPr lang="zh-CN" altLang="en-US" sz="2200" dirty="0" smtClean="0"/>
              <a:t>，面向对象，可用</a:t>
            </a:r>
            <a:r>
              <a:rPr lang="en-US" altLang="zh-CN" sz="2200" dirty="0" smtClean="0"/>
              <a:t>Objective-C</a:t>
            </a:r>
            <a:r>
              <a:rPr lang="zh-CN" altLang="en-US" sz="2200" dirty="0" smtClean="0"/>
              <a:t>和</a:t>
            </a:r>
            <a:r>
              <a:rPr lang="en-US" altLang="zh-CN" sz="2200" dirty="0" smtClean="0"/>
              <a:t>Swift</a:t>
            </a:r>
            <a:r>
              <a:rPr lang="zh-CN" altLang="en-US" sz="2200" dirty="0" smtClean="0"/>
              <a:t>编写。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en-US" altLang="zh-CN" sz="2200" dirty="0" smtClean="0"/>
              <a:t>iOS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8</a:t>
            </a:r>
            <a:r>
              <a:rPr lang="zh-CN" altLang="en-US" sz="2200" dirty="0" smtClean="0"/>
              <a:t>上发布，主要针对</a:t>
            </a:r>
            <a:r>
              <a:rPr lang="en-US" altLang="zh-CN" sz="2200" dirty="0"/>
              <a:t>3D</a:t>
            </a:r>
            <a:r>
              <a:rPr lang="zh-CN" altLang="en-US" sz="2200" dirty="0" smtClean="0"/>
              <a:t>游戏。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构建</a:t>
            </a:r>
            <a:r>
              <a:rPr lang="en-US" altLang="zh-CN" sz="2200" dirty="0"/>
              <a:t>3D</a:t>
            </a:r>
            <a:r>
              <a:rPr lang="zh-CN" altLang="en-US" sz="2200" dirty="0"/>
              <a:t>场景的框架</a:t>
            </a:r>
            <a:r>
              <a:rPr lang="zh-CN" altLang="en-US" sz="2200" dirty="0" smtClean="0"/>
              <a:t>，可以</a:t>
            </a:r>
            <a:r>
              <a:rPr lang="zh-CN" altLang="en-US" sz="2200" dirty="0"/>
              <a:t>与</a:t>
            </a:r>
            <a:r>
              <a:rPr lang="en-US" altLang="zh-CN" sz="2200" dirty="0"/>
              <a:t>Core Animation</a:t>
            </a:r>
            <a:r>
              <a:rPr lang="zh-CN" altLang="en-US" sz="2200" dirty="0"/>
              <a:t>和</a:t>
            </a:r>
            <a:r>
              <a:rPr lang="en-US" altLang="zh-CN" sz="2200" dirty="0" err="1" smtClean="0"/>
              <a:t>SpriteKit</a:t>
            </a:r>
            <a:r>
              <a:rPr lang="zh-CN" altLang="en-US" sz="2200" dirty="0"/>
              <a:t>无缝交互</a:t>
            </a:r>
            <a:r>
              <a:rPr lang="zh-CN" altLang="en-US" sz="2200" dirty="0" smtClean="0"/>
              <a:t>。</a:t>
            </a:r>
          </a:p>
          <a:p>
            <a:pPr marL="285750" indent="-285750">
              <a:lnSpc>
                <a:spcPct val="300000"/>
              </a:lnSpc>
              <a:buFont typeface="Arial" charset="0"/>
              <a:buChar char="•"/>
            </a:pPr>
            <a:r>
              <a:rPr lang="zh-CN" altLang="en-US" sz="2200" dirty="0" smtClean="0"/>
              <a:t>可直接</a:t>
            </a:r>
            <a:r>
              <a:rPr lang="zh-CN" altLang="en-US" sz="2200" dirty="0"/>
              <a:t>引入</a:t>
            </a:r>
            <a:r>
              <a:rPr lang="en-US" altLang="zh-CN" sz="2200" dirty="0" err="1" smtClean="0"/>
              <a:t>Collada</a:t>
            </a:r>
            <a:r>
              <a:rPr lang="zh-CN" altLang="en-US" sz="2200" dirty="0" smtClean="0"/>
              <a:t>文件</a:t>
            </a:r>
            <a:r>
              <a:rPr lang="zh-CN" altLang="en-US" sz="2200" dirty="0"/>
              <a:t>制作好的</a:t>
            </a:r>
            <a:r>
              <a:rPr lang="en-US" altLang="zh-CN" sz="2200" dirty="0"/>
              <a:t>3D</a:t>
            </a:r>
            <a:r>
              <a:rPr lang="zh-CN" altLang="en-US" sz="2200" dirty="0"/>
              <a:t>模型或场景</a:t>
            </a:r>
            <a:r>
              <a:rPr lang="zh-CN" altLang="en-US" sz="2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373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SceneKit</a:t>
            </a:r>
            <a:r>
              <a:rPr kumimoji="1" lang="zh-CN" altLang="en-US" dirty="0" smtClean="0"/>
              <a:t> 结构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61862"/>
              </p:ext>
            </p:extLst>
          </p:nvPr>
        </p:nvGraphicFramePr>
        <p:xfrm>
          <a:off x="1775146" y="1716259"/>
          <a:ext cx="9320944" cy="402943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82601"/>
                <a:gridCol w="6938343"/>
              </a:tblGrid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u="none" strike="noStrike" kern="1200" dirty="0" smtClean="0">
                          <a:effectLst/>
                          <a:hlinkClick r:id="rId2" action="ppaction://hlinkfile"/>
                        </a:rPr>
                        <a:t>SCNView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 smtClean="0">
                          <a:effectLst/>
                        </a:rPr>
                        <a:t>类似 </a:t>
                      </a:r>
                      <a:r>
                        <a:rPr lang="en-US" altLang="zh-CN" sz="1800" b="0" kern="1200" dirty="0" err="1" smtClean="0">
                          <a:effectLst/>
                        </a:rPr>
                        <a:t>UIView</a:t>
                      </a:r>
                      <a:r>
                        <a:rPr lang="zh-CN" altLang="en-US" sz="1800" b="0" kern="1200" dirty="0" smtClean="0">
                          <a:effectLst/>
                        </a:rPr>
                        <a:t>，用来显示 </a:t>
                      </a:r>
                      <a:r>
                        <a:rPr lang="en-US" altLang="zh-CN" sz="1800" b="0" kern="1200" dirty="0" err="1" smtClean="0">
                          <a:effectLst/>
                        </a:rPr>
                        <a:t>SceneKit</a:t>
                      </a:r>
                      <a:r>
                        <a:rPr lang="en-US" altLang="zh-CN" sz="1800" b="0" kern="1200" dirty="0" smtClean="0">
                          <a:effectLst/>
                        </a:rPr>
                        <a:t> </a:t>
                      </a:r>
                      <a:r>
                        <a:rPr lang="zh-CN" altLang="en-US" sz="1800" b="0" kern="1200" dirty="0" smtClean="0">
                          <a:effectLst/>
                        </a:rPr>
                        <a:t>的内容</a:t>
                      </a:r>
                      <a:endParaRPr lang="zh-CN" altLang="en-US" b="0" dirty="0"/>
                    </a:p>
                  </a:txBody>
                  <a:tcPr anchor="ctr"/>
                </a:tc>
              </a:tr>
              <a:tr h="9001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3" action="ppaction://hlinkfile"/>
                        </a:rPr>
                        <a:t>SCNScene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 err="1" smtClean="0">
                          <a:effectLst/>
                        </a:rPr>
                        <a:t>SceneKit</a:t>
                      </a:r>
                      <a:r>
                        <a:rPr lang="zh-CN" altLang="en-US" sz="1800" kern="1200" dirty="0" smtClean="0">
                          <a:effectLst/>
                        </a:rPr>
                        <a:t> 内容容器</a:t>
                      </a:r>
                      <a:r>
                        <a:rPr lang="en-US" altLang="zh-CN" sz="1800" kern="1200" dirty="0" smtClean="0">
                          <a:effectLst/>
                        </a:rPr>
                        <a:t>. </a:t>
                      </a:r>
                      <a:r>
                        <a:rPr lang="zh-CN" altLang="en-US" sz="1800" kern="1200" dirty="0" smtClean="0">
                          <a:effectLst/>
                        </a:rPr>
                        <a:t>可通过</a:t>
                      </a:r>
                      <a:r>
                        <a:rPr lang="en-US" altLang="zh-CN" sz="1800" kern="1200" dirty="0" smtClean="0">
                          <a:effectLst/>
                        </a:rPr>
                        <a:t>3D</a:t>
                      </a:r>
                      <a:r>
                        <a:rPr lang="zh-CN" altLang="en-US" sz="1800" kern="1200" dirty="0" smtClean="0">
                          <a:effectLst/>
                        </a:rPr>
                        <a:t>建模工具生成的</a:t>
                      </a:r>
                      <a:r>
                        <a:rPr lang="en-US" altLang="zh-CN" sz="1800" kern="1200" dirty="0" smtClean="0">
                          <a:effectLst/>
                        </a:rPr>
                        <a:t>.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dae</a:t>
                      </a:r>
                      <a:r>
                        <a:rPr lang="zh-CN" altLang="en-US" sz="1800" kern="1200" dirty="0" smtClean="0">
                          <a:effectLst/>
                        </a:rPr>
                        <a:t>文件中导入，或代码创建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4" action="ppaction://hlinkfile"/>
                        </a:rPr>
                        <a:t>SCNNode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effectLst/>
                        </a:rPr>
                        <a:t>一</a:t>
                      </a:r>
                      <a:r>
                        <a:rPr lang="zh-CN" altLang="en-US" dirty="0">
                          <a:effectLst/>
                        </a:rPr>
                        <a:t>个场景的基本构建块</a:t>
                      </a:r>
                      <a:r>
                        <a:rPr lang="zh-CN" altLang="en-US" dirty="0" smtClean="0">
                          <a:effectLst/>
                        </a:rPr>
                        <a:t>，包含摄像机</a:t>
                      </a:r>
                      <a:r>
                        <a:rPr lang="zh-CN" altLang="en-US" dirty="0">
                          <a:effectLst/>
                        </a:rPr>
                        <a:t>，灯光，几何</a:t>
                      </a:r>
                      <a:r>
                        <a:rPr lang="zh-CN" altLang="en-US" dirty="0" smtClean="0">
                          <a:effectLst/>
                        </a:rPr>
                        <a:t>体</a:t>
                      </a:r>
                      <a:endParaRPr lang="zh-CN" altLang="en-US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5" action="ppaction://hlinkfile"/>
                        </a:rPr>
                        <a:t>SCNGeometry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可以连接到一个节点的三维物体：长方体，球，圆柱球等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6" action="ppaction://hlinkfile"/>
                        </a:rPr>
                        <a:t>SCNMaterial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材质，给几何体上色、贴图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7" action="ppaction://hlinkfile"/>
                        </a:rPr>
                        <a:t>SCNLight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附加到节点上的光源，在渲染场景中提供着色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strike="noStrike" kern="1200" dirty="0" smtClean="0">
                          <a:effectLst/>
                          <a:hlinkClick r:id="rId8" action="ppaction://hlinkfile"/>
                        </a:rPr>
                        <a:t>SCNCamera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effectLst/>
                        </a:rPr>
                        <a:t>附加到节点上的虚拟相机，提供了一个场景的视图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2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SCNScene</a:t>
            </a:r>
            <a:r>
              <a:rPr kumimoji="1" lang="zh-CN" altLang="en-US" dirty="0" smtClean="0"/>
              <a:t> 结构图</a:t>
            </a:r>
            <a:endParaRPr kumimoji="1" lang="zh-CN" altLang="en-US" dirty="0"/>
          </a:p>
        </p:txBody>
      </p:sp>
      <p:grpSp>
        <p:nvGrpSpPr>
          <p:cNvPr id="38" name="组 37"/>
          <p:cNvGrpSpPr/>
          <p:nvPr/>
        </p:nvGrpSpPr>
        <p:grpSpPr>
          <a:xfrm>
            <a:off x="2145587" y="1437526"/>
            <a:ext cx="7911101" cy="4698713"/>
            <a:chOff x="1878459" y="1571090"/>
            <a:chExt cx="7911101" cy="4698713"/>
          </a:xfrm>
        </p:grpSpPr>
        <p:sp>
          <p:nvSpPr>
            <p:cNvPr id="3" name="矩形 2"/>
            <p:cNvSpPr/>
            <p:nvPr/>
          </p:nvSpPr>
          <p:spPr>
            <a:xfrm>
              <a:off x="4931596" y="1571090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SCNScene</a:t>
              </a:r>
              <a:endParaRPr kumimoji="1" lang="zh-CN" altLang="en-US" sz="1600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4931596" y="2607067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root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878459" y="4208120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29866" y="4208120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1273" y="4208119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032680" y="4208118"/>
              <a:ext cx="1756880" cy="8553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SCNNode</a:t>
              </a:r>
              <a:endParaRPr kumimoji="1" lang="zh-CN" altLang="en-US" sz="1600" dirty="0" smtClean="0"/>
            </a:p>
            <a:p>
              <a:pPr algn="ctr"/>
              <a:r>
                <a:rPr kumimoji="1" lang="zh-CN" altLang="en-US" sz="1600" dirty="0" smtClean="0"/>
                <a:t>（</a:t>
              </a:r>
              <a:r>
                <a:rPr kumimoji="1" lang="en-US" altLang="zh-CN" sz="1600" dirty="0" smtClean="0"/>
                <a:t>child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node</a:t>
              </a:r>
              <a:r>
                <a:rPr kumimoji="1" lang="zh-CN" altLang="en-US" sz="1600" dirty="0" smtClean="0"/>
                <a:t>）</a:t>
              </a:r>
              <a:endParaRPr kumimoji="1" lang="zh-CN" altLang="en-US" sz="16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78459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SCNCamera</a:t>
              </a:r>
              <a:endParaRPr kumimoji="1" lang="zh-CN" altLang="en-US" sz="16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29866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SCNGeometry</a:t>
              </a:r>
              <a:endParaRPr kumimoji="1" lang="zh-CN" altLang="en-US" sz="16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81273" y="5518933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SCNMaterial</a:t>
              </a:r>
              <a:endParaRPr kumimoji="1" lang="zh-CN" altLang="en-US" sz="16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032680" y="5504382"/>
              <a:ext cx="1756880" cy="75087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SCNLight</a:t>
              </a:r>
              <a:endParaRPr kumimoji="1" lang="zh-CN" altLang="en-US" sz="1600" dirty="0"/>
            </a:p>
          </p:txBody>
        </p:sp>
        <p:cxnSp>
          <p:nvCxnSpPr>
            <p:cNvPr id="20" name="直线连接符 19"/>
            <p:cNvCxnSpPr>
              <a:stCxn id="3" idx="2"/>
              <a:endCxn id="4" idx="0"/>
            </p:cNvCxnSpPr>
            <p:nvPr/>
          </p:nvCxnSpPr>
          <p:spPr>
            <a:xfrm>
              <a:off x="5810036" y="2321960"/>
              <a:ext cx="0" cy="2851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5810036" y="3462390"/>
              <a:ext cx="0" cy="3287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H="1">
              <a:off x="2753474" y="3791156"/>
              <a:ext cx="6149084" cy="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endCxn id="10" idx="0"/>
            </p:cNvCxnSpPr>
            <p:nvPr/>
          </p:nvCxnSpPr>
          <p:spPr>
            <a:xfrm>
              <a:off x="2756899" y="379115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>
              <a:off x="4808306" y="379115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6859713" y="3791157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8902558" y="3791157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>
              <a:off x="2753474" y="5063441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>
              <a:off x="4786046" y="5063440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>
              <a:off x="6859713" y="5063439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902558" y="5063438"/>
              <a:ext cx="0" cy="4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6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SCNCamera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坐标系：笛卡尔坐标系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4686" y="1563281"/>
            <a:ext cx="4747342" cy="47810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214" y="2245272"/>
            <a:ext cx="5031397" cy="28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SCNGeometry</a:t>
            </a:r>
            <a:endParaRPr kumimoji="1" lang="zh-CN" altLang="en-US" dirty="0"/>
          </a:p>
        </p:txBody>
      </p:sp>
      <p:sp>
        <p:nvSpPr>
          <p:cNvPr id="6" name="立方体 5"/>
          <p:cNvSpPr/>
          <p:nvPr/>
        </p:nvSpPr>
        <p:spPr>
          <a:xfrm>
            <a:off x="1607115" y="1699418"/>
            <a:ext cx="2085654" cy="144865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SCNBox</a:t>
            </a:r>
            <a:endParaRPr kumimoji="1" lang="zh-CN" altLang="en-US" dirty="0"/>
          </a:p>
        </p:txBody>
      </p:sp>
      <p:sp>
        <p:nvSpPr>
          <p:cNvPr id="7" name="罐形 6"/>
          <p:cNvSpPr/>
          <p:nvPr/>
        </p:nvSpPr>
        <p:spPr>
          <a:xfrm>
            <a:off x="2103831" y="4247162"/>
            <a:ext cx="1701031" cy="2199591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SCNCylinder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38194" y="2387059"/>
            <a:ext cx="1356189" cy="23622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SCNPlane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6414706" y="2768668"/>
            <a:ext cx="3106921" cy="2381279"/>
            <a:chOff x="7627057" y="951461"/>
            <a:chExt cx="3106921" cy="238127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7057" y="951461"/>
              <a:ext cx="3106921" cy="219661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883895" y="2963408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/>
                <a:t>SCNSphere</a:t>
              </a:r>
              <a:endParaRPr kumimoji="1"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888" y="5519653"/>
            <a:ext cx="7010400" cy="92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5954" y="1844198"/>
            <a:ext cx="3201989" cy="1848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7963" y="1257007"/>
            <a:ext cx="7797800" cy="3663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21627" y="373151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加载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dae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scn</a:t>
            </a:r>
            <a:r>
              <a:rPr kumimoji="1" lang="zh-CN" altLang="en-US" dirty="0" smtClean="0"/>
              <a:t> 资源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3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SCNLight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89617"/>
              </p:ext>
            </p:extLst>
          </p:nvPr>
        </p:nvGraphicFramePr>
        <p:xfrm>
          <a:off x="789354" y="1552004"/>
          <a:ext cx="5060461" cy="362829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66277"/>
                <a:gridCol w="3294184"/>
              </a:tblGrid>
              <a:tr h="546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SCNLight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Ambient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表面都被照亮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Omni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从特定的点光源照射物体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Directional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从特定的方向照射物体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Spot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聚光灯效果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2463" y="1132883"/>
            <a:ext cx="4889500" cy="123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14" y="2647299"/>
            <a:ext cx="1981200" cy="1790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14" y="4570699"/>
            <a:ext cx="1993900" cy="182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913" y="4608799"/>
            <a:ext cx="2006600" cy="1790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013" y="2647299"/>
            <a:ext cx="1930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SCNMaterial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6138" y="5441347"/>
            <a:ext cx="7950200" cy="26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164" y="1460911"/>
            <a:ext cx="8354174" cy="39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1003</TotalTime>
  <Words>573</Words>
  <Application>Microsoft Macintosh PowerPoint</Application>
  <PresentationFormat>宽屏</PresentationFormat>
  <Paragraphs>120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Century Gothic</vt:lpstr>
      <vt:lpstr>Source Code Pro</vt:lpstr>
      <vt:lpstr>Wingdings</vt:lpstr>
      <vt:lpstr>Wingdings 3</vt:lpstr>
      <vt:lpstr>幼圆</vt:lpstr>
      <vt:lpstr>丝状</vt:lpstr>
      <vt:lpstr>SceneKit 介绍与使用</vt:lpstr>
      <vt:lpstr>目录</vt:lpstr>
      <vt:lpstr>1.SceneKit 介绍 </vt:lpstr>
      <vt:lpstr>SceneKit 结构</vt:lpstr>
      <vt:lpstr>SCNScene 结构图</vt:lpstr>
      <vt:lpstr>SCNCamera 坐标系：笛卡尔坐标系</vt:lpstr>
      <vt:lpstr>SCNGeometry</vt:lpstr>
      <vt:lpstr>SCNLight</vt:lpstr>
      <vt:lpstr>SCNMaterial</vt:lpstr>
      <vt:lpstr>SCNMaterial</vt:lpstr>
      <vt:lpstr>粒子系统和碰撞检测</vt:lpstr>
      <vt:lpstr>碰撞检测</vt:lpstr>
      <vt:lpstr>碰撞检测</vt:lpstr>
      <vt:lpstr>2.SceneKit 演练</vt:lpstr>
      <vt:lpstr>星系精简版</vt:lpstr>
      <vt:lpstr>地月系统</vt:lpstr>
      <vt:lpstr>地日系统和宇宙飞船</vt:lpstr>
      <vt:lpstr>飞船粒子效果和撞击检测</vt:lpstr>
      <vt:lpstr>撞击太阳</vt:lpstr>
      <vt:lpstr>总结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Scene Kit介绍与使用</dc:title>
  <dc:creator>Microsoft Office 用户</dc:creator>
  <cp:lastModifiedBy>Microsoft Office 用户</cp:lastModifiedBy>
  <cp:revision>34</cp:revision>
  <dcterms:created xsi:type="dcterms:W3CDTF">2017-09-29T02:39:34Z</dcterms:created>
  <dcterms:modified xsi:type="dcterms:W3CDTF">2017-10-11T03:52:06Z</dcterms:modified>
</cp:coreProperties>
</file>